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9.png" ContentType="image/png"/>
  <Override PartName="/ppt/media/image12.jpeg" ContentType="image/jpeg"/>
  <Override PartName="/ppt/media/image11.png" ContentType="image/png"/>
  <Override PartName="/ppt/media/image4.png" ContentType="image/png"/>
  <Override PartName="/ppt/media/image8.tif" ContentType="image/tiff"/>
  <Override PartName="/ppt/media/image3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22.jpeg" ContentType="image/jpeg"/>
  <Override PartName="/ppt/media/image6.png" ContentType="image/png"/>
  <Override PartName="/ppt/media/image2.png" ContentType="image/png"/>
  <Override PartName="/ppt/media/image7.jpeg" ContentType="image/jpeg"/>
  <Override PartName="/ppt/media/image13.jpeg" ContentType="image/jpe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0A3AF2-6A3E-4078-A32D-097E3CFCE0B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Share what you concluded from your findings. Take it back to the “so what?” question – what’s so important about your conclusions?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D33CBF9-00E4-4EC8-8934-D687CD587B5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Talk about next steps and future work. Where do your conclusions lead? If you’ve worked on a medical treatment or product, what’s the next step in its development? Are you working on a related but different project? Here’s the place to point readers to your new research.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8D3C9C-E830-4371-B09E-BC7E9F526F8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 a summary of your main findings, and the major relevant points. If possible, include an image that illustrates your research.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5EFC82-A4DE-4D61-AC8B-60FB6757982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importance and relevance of your research, putting it in context.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B008DC9-E755-42BB-B436-B885425638D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Provide relevant background information that helps elucidate your findings.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088A3EB-E386-4A47-A6EA-4C631AB2F33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your main methods: in a nutshell, what did you do?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5CCDFB-5426-401A-8E5D-9EE13ADDA04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B9872E-A9F2-4FF1-91CA-FA7B5297DD1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Talk through your results – what stood out? What surprised you?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FBBD4AE-7BB3-4924-9B10-8DF3C28162B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to describe your results on this second slide if you need more time.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102D740-B031-412F-8C07-75BA38AB60D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16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16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16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ti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jpeg"/><Relationship Id="rId14" Type="http://schemas.openxmlformats.org/officeDocument/2006/relationships/slideLayout" Target="../slideLayouts/slideLayout17.xml"/><Relationship Id="rId1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89080" y="1976400"/>
            <a:ext cx="85654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Early diagenetic alterations of sterol biomarkers during particle settling and burial in polluted and pristine areas of the Rio de la Plata Basin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0" y="5904720"/>
            <a:ext cx="9143280" cy="761760"/>
          </a:xfrm>
          <a:prstGeom prst="rect">
            <a:avLst/>
          </a:prstGeom>
          <a:solidFill>
            <a:srgbClr val="005152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Speranza, E.D., Colombo, M., Skorupka, C.N., Colombo, J.C.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Laboratorio de Química Ambiental y Biogeoquímica, FCNyM, UNLP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Imagen 5" descr=""/>
          <p:cNvPicPr/>
          <p:nvPr/>
        </p:nvPicPr>
        <p:blipFill>
          <a:blip r:embed="rId2"/>
          <a:stretch/>
        </p:blipFill>
        <p:spPr>
          <a:xfrm>
            <a:off x="0" y="0"/>
            <a:ext cx="2581200" cy="1282680"/>
          </a:xfrm>
          <a:prstGeom prst="rect">
            <a:avLst/>
          </a:prstGeom>
          <a:ln>
            <a:noFill/>
          </a:ln>
        </p:spPr>
      </p:pic>
      <p:pic>
        <p:nvPicPr>
          <p:cNvPr id="116" name="Imagen 6" descr=""/>
          <p:cNvPicPr/>
          <p:nvPr/>
        </p:nvPicPr>
        <p:blipFill>
          <a:blip r:embed="rId3"/>
          <a:stretch/>
        </p:blipFill>
        <p:spPr>
          <a:xfrm>
            <a:off x="7150320" y="-12600"/>
            <a:ext cx="1992960" cy="129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92200" y="1278000"/>
            <a:ext cx="80938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Present your conclusions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them in context: how do they add to the bigger picture?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0440" y="2587680"/>
            <a:ext cx="6935040" cy="310752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 this box with an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718160" y="1417680"/>
            <a:ext cx="3967920" cy="19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the next steps for the research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Talk about current or future research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 a link to more information, if relevant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 flipV="1" rot="10800000">
            <a:off x="7394040" y="8318880"/>
            <a:ext cx="3371040" cy="338184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 additional information, or add an image or figure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steps/future work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19200" y="1417680"/>
            <a:ext cx="387900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Describe your main findings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the importance of your research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 an image to illustrate your story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6720" y="1417680"/>
            <a:ext cx="3336840" cy="365616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 this box with an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92200" y="1278000"/>
            <a:ext cx="84844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Answer the question “so what?” here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Explain the relevance and importance of your work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090440" y="2587680"/>
            <a:ext cx="6935040" cy="310752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 this box with an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Fusionar con anterior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your research important?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15880" y="1417680"/>
            <a:ext cx="396648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your research in context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 relevant background information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Build up the story so people understand your work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 flipV="1" rot="10800000">
            <a:off x="11774160" y="9549360"/>
            <a:ext cx="3372840" cy="420480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 additional information or references, or add an image or figure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Sterols as Biomarkers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RLP 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sampling 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718160" y="1417680"/>
            <a:ext cx="396792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your research in context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 relevant background information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Build up the story so people understand your work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 flipV="1" rot="10800000">
            <a:off x="7394040" y="9959400"/>
            <a:ext cx="3371040" cy="447912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 additional information or references, or add an image or figure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Esquema trampa mas draga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 flecha a extraccion y GCMS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Usar fondo sinaqo o similar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2" descr=""/>
          <p:cNvPicPr/>
          <p:nvPr/>
        </p:nvPicPr>
        <p:blipFill>
          <a:blip r:embed="rId1">
            <a:lum bright="-6000" contrast="44000"/>
          </a:blip>
          <a:srcRect l="0" t="13136" r="41580" b="10393"/>
          <a:stretch/>
        </p:blipFill>
        <p:spPr>
          <a:xfrm>
            <a:off x="4015080" y="720"/>
            <a:ext cx="3665160" cy="685728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6215760" y="0"/>
            <a:ext cx="1506600" cy="685728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108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24840" y="1513800"/>
            <a:ext cx="3990240" cy="3997080"/>
          </a:xfrm>
          <a:prstGeom prst="rect">
            <a:avLst/>
          </a:prstGeom>
          <a:ln>
            <a:noFill/>
          </a:ln>
        </p:spPr>
      </p:pic>
      <p:pic>
        <p:nvPicPr>
          <p:cNvPr id="132" name="Imagen 4" descr=""/>
          <p:cNvPicPr/>
          <p:nvPr/>
        </p:nvPicPr>
        <p:blipFill>
          <a:blip r:embed="rId3"/>
          <a:stretch/>
        </p:blipFill>
        <p:spPr>
          <a:xfrm>
            <a:off x="-3057840" y="3030840"/>
            <a:ext cx="2336040" cy="1751760"/>
          </a:xfrm>
          <a:prstGeom prst="rect">
            <a:avLst/>
          </a:prstGeom>
          <a:ln>
            <a:noFill/>
          </a:ln>
        </p:spPr>
      </p:pic>
      <p:pic>
        <p:nvPicPr>
          <p:cNvPr id="133" name="Imagen 5" descr=""/>
          <p:cNvPicPr/>
          <p:nvPr/>
        </p:nvPicPr>
        <p:blipFill>
          <a:blip r:embed="rId4"/>
          <a:stretch/>
        </p:blipFill>
        <p:spPr>
          <a:xfrm>
            <a:off x="-2685240" y="1149840"/>
            <a:ext cx="1963440" cy="14724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581760" y="194040"/>
            <a:ext cx="3005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Methods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5"/>
          <a:stretch/>
        </p:blipFill>
        <p:spPr>
          <a:xfrm rot="12403800">
            <a:off x="4550040" y="1664640"/>
            <a:ext cx="888840" cy="1226880"/>
          </a:xfrm>
          <a:prstGeom prst="rect">
            <a:avLst/>
          </a:prstGeom>
          <a:ln>
            <a:noFill/>
          </a:ln>
        </p:spPr>
      </p:pic>
      <p:pic>
        <p:nvPicPr>
          <p:cNvPr id="136" name="Imagen 7" descr=""/>
          <p:cNvPicPr/>
          <p:nvPr/>
        </p:nvPicPr>
        <p:blipFill>
          <a:blip r:embed="rId6"/>
          <a:stretch/>
        </p:blipFill>
        <p:spPr>
          <a:xfrm>
            <a:off x="3976200" y="3312360"/>
            <a:ext cx="1758960" cy="224892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7"/>
          <a:stretch/>
        </p:blipFill>
        <p:spPr>
          <a:xfrm>
            <a:off x="5216400" y="5516280"/>
            <a:ext cx="1365840" cy="1341000"/>
          </a:xfrm>
          <a:prstGeom prst="rect">
            <a:avLst/>
          </a:prstGeom>
          <a:ln>
            <a:noFill/>
          </a:ln>
        </p:spPr>
      </p:pic>
      <p:pic>
        <p:nvPicPr>
          <p:cNvPr id="138" name="Picture 6" descr=""/>
          <p:cNvPicPr/>
          <p:nvPr/>
        </p:nvPicPr>
        <p:blipFill>
          <a:blip r:embed="rId8"/>
          <a:stretch/>
        </p:blipFill>
        <p:spPr>
          <a:xfrm rot="18074400">
            <a:off x="4064400" y="6078600"/>
            <a:ext cx="789480" cy="684000"/>
          </a:xfrm>
          <a:prstGeom prst="rect">
            <a:avLst/>
          </a:prstGeom>
          <a:ln>
            <a:noFill/>
          </a:ln>
        </p:spPr>
      </p:pic>
      <p:pic>
        <p:nvPicPr>
          <p:cNvPr id="139" name="Picture 8" descr=""/>
          <p:cNvPicPr/>
          <p:nvPr/>
        </p:nvPicPr>
        <p:blipFill>
          <a:blip r:embed="rId9"/>
          <a:srcRect l="6342" t="0" r="16476" b="0"/>
          <a:stretch/>
        </p:blipFill>
        <p:spPr>
          <a:xfrm rot="5400000">
            <a:off x="4361760" y="2892960"/>
            <a:ext cx="847800" cy="438840"/>
          </a:xfrm>
          <a:prstGeom prst="rect">
            <a:avLst/>
          </a:prstGeom>
          <a:ln>
            <a:noFill/>
          </a:ln>
        </p:spPr>
      </p:pic>
      <p:pic>
        <p:nvPicPr>
          <p:cNvPr id="140" name="Picture 8" descr=""/>
          <p:cNvPicPr/>
          <p:nvPr/>
        </p:nvPicPr>
        <p:blipFill>
          <a:blip r:embed="rId10"/>
          <a:stretch/>
        </p:blipFill>
        <p:spPr>
          <a:xfrm rot="5400000">
            <a:off x="4177440" y="5477040"/>
            <a:ext cx="1216440" cy="4388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20240" y="6097680"/>
            <a:ext cx="3369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 (Buenos Aires, Rio de la Plata estuary)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419040" y="1085760"/>
            <a:ext cx="3005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 (Uruguay river)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4047480" y="3494160"/>
            <a:ext cx="1530360" cy="274320"/>
          </a:xfrm>
          <a:prstGeom prst="rect">
            <a:avLst/>
          </a:prstGeom>
          <a:solidFill>
            <a:srgbClr val="99ccff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Sediment trap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6"/>
          <p:cNvSpPr/>
          <p:nvPr/>
        </p:nvSpPr>
        <p:spPr>
          <a:xfrm>
            <a:off x="5077080" y="5394240"/>
            <a:ext cx="18529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Surface sediment 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10" descr=""/>
          <p:cNvPicPr/>
          <p:nvPr/>
        </p:nvPicPr>
        <p:blipFill>
          <a:blip r:embed="rId11"/>
          <a:srcRect l="0" t="0" r="45553" b="5279"/>
          <a:stretch/>
        </p:blipFill>
        <p:spPr>
          <a:xfrm>
            <a:off x="7346160" y="-234720"/>
            <a:ext cx="1658880" cy="2886480"/>
          </a:xfrm>
          <a:prstGeom prst="rect">
            <a:avLst/>
          </a:prstGeom>
          <a:ln>
            <a:noFill/>
          </a:ln>
        </p:spPr>
      </p:pic>
      <p:sp>
        <p:nvSpPr>
          <p:cNvPr id="146" name="CustomShape 7"/>
          <p:cNvSpPr/>
          <p:nvPr/>
        </p:nvSpPr>
        <p:spPr>
          <a:xfrm>
            <a:off x="7406640" y="1645920"/>
            <a:ext cx="1645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GC-MS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5225400" y="2103120"/>
            <a:ext cx="3004200" cy="2158560"/>
          </a:xfrm>
          <a:custGeom>
            <a:avLst/>
            <a:gdLst/>
            <a:ahLst/>
            <a:rect l="l" t="t" r="r" b="b"/>
            <a:pathLst>
              <a:path w="8346" h="5997">
                <a:moveTo>
                  <a:pt x="0" y="5996"/>
                </a:moveTo>
                <a:cubicBezTo>
                  <a:pt x="4318" y="5996"/>
                  <a:pt x="8345" y="4572"/>
                  <a:pt x="8345" y="0"/>
                </a:cubicBezTo>
              </a:path>
            </a:pathLst>
          </a:custGeom>
          <a:noFill/>
          <a:ln w="254160">
            <a:solidFill>
              <a:srgbClr val="3300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Freeform 9"/>
          <p:cNvSpPr/>
          <p:nvPr/>
        </p:nvSpPr>
        <p:spPr>
          <a:xfrm>
            <a:off x="5943600" y="3785040"/>
            <a:ext cx="1463760" cy="1609560"/>
          </a:xfrm>
          <a:custGeom>
            <a:avLst/>
            <a:gdLst/>
            <a:ahLst/>
            <a:rect l="0" t="0" r="r" b="b"/>
            <a:pathLst>
              <a:path w="4065" h="4470">
                <a:moveTo>
                  <a:pt x="0" y="4469"/>
                </a:moveTo>
                <a:cubicBezTo>
                  <a:pt x="91" y="2180"/>
                  <a:pt x="2794" y="1319"/>
                  <a:pt x="4064" y="0"/>
                </a:cubicBezTo>
              </a:path>
              <a:path w="1" h="1">
                <a:moveTo>
                  <a:pt x="0" y="0"/>
                </a:moveTo>
                <a:lnTo>
                  <a:pt x="0" y="0"/>
                </a:lnTo>
              </a:path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 w="254160">
            <a:solidFill>
              <a:srgbClr val="330099"/>
            </a:solidFill>
            <a:round/>
          </a:ln>
        </p:spPr>
      </p:sp>
      <p:sp>
        <p:nvSpPr>
          <p:cNvPr id="149" name="CustomShape 10"/>
          <p:cNvSpPr/>
          <p:nvPr/>
        </p:nvSpPr>
        <p:spPr>
          <a:xfrm>
            <a:off x="6822000" y="3036960"/>
            <a:ext cx="1335600" cy="1388160"/>
          </a:xfrm>
          <a:prstGeom prst="ellipse">
            <a:avLst/>
          </a:prstGeom>
          <a:solidFill>
            <a:srgbClr val="3300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1"/>
          <p:cNvSpPr/>
          <p:nvPr/>
        </p:nvSpPr>
        <p:spPr>
          <a:xfrm>
            <a:off x="6822000" y="3203280"/>
            <a:ext cx="13215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Lipid extraction &amp; purification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Freeform 12"/>
          <p:cNvSpPr/>
          <p:nvPr/>
        </p:nvSpPr>
        <p:spPr>
          <a:xfrm>
            <a:off x="3383280" y="3749040"/>
            <a:ext cx="2221200" cy="2381040"/>
          </a:xfrm>
          <a:custGeom>
            <a:avLst/>
            <a:gdLst/>
            <a:ahLst/>
            <a:rect l="0" t="0" r="r" b="b"/>
            <a:pathLst>
              <a:path w="6170" h="6614">
                <a:moveTo>
                  <a:pt x="3128" y="0"/>
                </a:moveTo>
                <a:cubicBezTo>
                  <a:pt x="4856" y="23"/>
                  <a:pt x="6169" y="1447"/>
                  <a:pt x="6169" y="3306"/>
                </a:cubicBezTo>
                <a:cubicBezTo>
                  <a:pt x="6169" y="5181"/>
                  <a:pt x="4833" y="6613"/>
                  <a:pt x="3085" y="6613"/>
                </a:cubicBezTo>
                <a:cubicBezTo>
                  <a:pt x="1336" y="6613"/>
                  <a:pt x="0" y="5181"/>
                  <a:pt x="0" y="3306"/>
                </a:cubicBezTo>
                <a:cubicBezTo>
                  <a:pt x="0" y="1447"/>
                  <a:pt x="1313" y="23"/>
                  <a:pt x="3041" y="0"/>
                </a:cubicBezTo>
                <a:lnTo>
                  <a:pt x="3128" y="0"/>
                </a:lnTo>
              </a:path>
            </a:pathLst>
          </a:custGeom>
          <a:blipFill>
            <a:blip r:embed="rId12"/>
            <a:stretch>
              <a:fillRect/>
            </a:stretch>
          </a:blipFill>
          <a:ln>
            <a:noFill/>
          </a:ln>
        </p:spPr>
      </p:sp>
      <p:sp>
        <p:nvSpPr>
          <p:cNvPr id="152" name="Freeform 13"/>
          <p:cNvSpPr/>
          <p:nvPr/>
        </p:nvSpPr>
        <p:spPr>
          <a:xfrm>
            <a:off x="2649960" y="-91440"/>
            <a:ext cx="3017880" cy="3017880"/>
          </a:xfrm>
          <a:custGeom>
            <a:avLst/>
            <a:gdLst/>
            <a:ahLst/>
            <a:rect l="0" t="0" r="r" b="b"/>
            <a:pathLst>
              <a:path w="8383" h="8383">
                <a:moveTo>
                  <a:pt x="4191" y="0"/>
                </a:moveTo>
                <a:cubicBezTo>
                  <a:pt x="6567" y="0"/>
                  <a:pt x="8382" y="1815"/>
                  <a:pt x="8382" y="4191"/>
                </a:cubicBezTo>
                <a:cubicBezTo>
                  <a:pt x="8382" y="6567"/>
                  <a:pt x="6567" y="8382"/>
                  <a:pt x="4191" y="8382"/>
                </a:cubicBezTo>
                <a:cubicBezTo>
                  <a:pt x="1815" y="8382"/>
                  <a:pt x="0" y="6567"/>
                  <a:pt x="0" y="4191"/>
                </a:cubicBezTo>
                <a:cubicBezTo>
                  <a:pt x="0" y="1815"/>
                  <a:pt x="1815" y="0"/>
                  <a:pt x="4191" y="0"/>
                </a:cubicBezTo>
              </a:path>
            </a:pathLst>
          </a:custGeom>
          <a:blipFill>
            <a:blip r:embed="rId13"/>
            <a:stretch>
              <a:fillRect/>
            </a:stretch>
          </a:blipFill>
          <a:ln>
            <a:noFill/>
          </a:ln>
        </p:spPr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 flipV="1" rot="10800000">
            <a:off x="11872440" y="9550800"/>
            <a:ext cx="3371040" cy="420480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an image, figure or graph here (don’t make it too complicated – people may watch your presentation in a small frame)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15880" y="1417680"/>
            <a:ext cx="39664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your results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Explain any surprises or anomalies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223240" y="886680"/>
            <a:ext cx="2991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Flux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Sterol 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278680" y="1648800"/>
            <a:ext cx="2991960" cy="525600"/>
          </a:xfrm>
          <a:prstGeom prst="rtTriangle">
            <a:avLst/>
          </a:prstGeom>
          <a:solidFill>
            <a:srgbClr val="5b9bd5"/>
          </a:solidFill>
          <a:ln w="12600">
            <a:solidFill>
              <a:srgbClr val="43729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2507760" y="2701800"/>
            <a:ext cx="178668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Spring-Summer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Autumn-Winter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Wet-warm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Dry-cold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Poner variacion temporal con lineas en color y sin boxplot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 flipV="1" rot="10800000">
            <a:off x="11872440" y="9550800"/>
            <a:ext cx="3371040" cy="4204800"/>
          </a:xfrm>
          <a:prstGeom prst="rect">
            <a:avLst/>
          </a:prstGeom>
          <a:noFill/>
          <a:ln w="12600">
            <a:solidFill>
              <a:srgbClr val="3f4246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e76b3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an image, figure or graph here (don’t make it too complicated – people may watch your presentation in a small frame)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15880" y="1417680"/>
            <a:ext cx="39664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your results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3f424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f42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Explain any surprises or anomalies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</TotalTime>
  <Application>LibreOffice/5.2.7.2$Linux_X86_64 LibreOffice_project/20m0$Build-2</Application>
  <Company>Hewlett-Packard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2017-12-11T17:16:42Z</dcterms:created>
  <dc:creator>ERIC SPERANZA</dc:creator>
  <dc:description/>
  <dc:language>en-US</dc:language>
  <cp:lastModifiedBy/>
  <dcterms:modified xsi:type="dcterms:W3CDTF">2017-12-24T00:51:45Z</dcterms:modified>
  <cp:revision>30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